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2" r:id="rId1"/>
  </p:sldMasterIdLst>
  <p:notesMasterIdLst>
    <p:notesMasterId r:id="rId23"/>
  </p:notesMasterIdLst>
  <p:handoutMasterIdLst>
    <p:handoutMasterId r:id="rId24"/>
  </p:handoutMasterIdLst>
  <p:sldIdLst>
    <p:sldId id="280" r:id="rId2"/>
    <p:sldId id="338" r:id="rId3"/>
    <p:sldId id="339" r:id="rId4"/>
    <p:sldId id="340" r:id="rId5"/>
    <p:sldId id="341" r:id="rId6"/>
    <p:sldId id="329" r:id="rId7"/>
    <p:sldId id="314" r:id="rId8"/>
    <p:sldId id="330" r:id="rId9"/>
    <p:sldId id="327" r:id="rId10"/>
    <p:sldId id="313" r:id="rId11"/>
    <p:sldId id="336" r:id="rId12"/>
    <p:sldId id="334" r:id="rId13"/>
    <p:sldId id="317" r:id="rId14"/>
    <p:sldId id="318" r:id="rId15"/>
    <p:sldId id="320" r:id="rId16"/>
    <p:sldId id="322" r:id="rId17"/>
    <p:sldId id="345" r:id="rId18"/>
    <p:sldId id="337" r:id="rId19"/>
    <p:sldId id="323" r:id="rId20"/>
    <p:sldId id="331" r:id="rId21"/>
    <p:sldId id="325" r:id="rId22"/>
  </p:sldIdLst>
  <p:sldSz cx="9144000" cy="5715000" type="screen16x1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3" autoAdjust="0"/>
    <p:restoredTop sz="96132" autoAdjust="0"/>
  </p:normalViewPr>
  <p:slideViewPr>
    <p:cSldViewPr snapToGrid="0" snapToObjects="1">
      <p:cViewPr>
        <p:scale>
          <a:sx n="185" d="100"/>
          <a:sy n="185" d="100"/>
        </p:scale>
        <p:origin x="-768" y="-1328"/>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034579" cy="351562"/>
          </a:xfrm>
          <a:prstGeom prst="rect">
            <a:avLst/>
          </a:prstGeom>
        </p:spPr>
        <p:txBody>
          <a:bodyPr vert="horz" lIns="93800" tIns="46901" rIns="93800" bIns="46901" rtlCol="0"/>
          <a:lstStyle>
            <a:lvl1pPr algn="l" eaLnBrk="1" hangingPunct="1">
              <a:defRPr sz="1200">
                <a:ea typeface="MS PGothic" charset="-128"/>
              </a:defRPr>
            </a:lvl1pPr>
          </a:lstStyle>
          <a:p>
            <a:pPr>
              <a:defRPr/>
            </a:pPr>
            <a:endParaRPr lang="en-US" dirty="0"/>
          </a:p>
        </p:txBody>
      </p:sp>
      <p:sp>
        <p:nvSpPr>
          <p:cNvPr id="3" name="Date Placeholder 2"/>
          <p:cNvSpPr>
            <a:spLocks noGrp="1"/>
          </p:cNvSpPr>
          <p:nvPr>
            <p:ph type="dt" sz="quarter" idx="1"/>
          </p:nvPr>
        </p:nvSpPr>
        <p:spPr>
          <a:xfrm>
            <a:off x="5271344" y="1"/>
            <a:ext cx="4036170" cy="351562"/>
          </a:xfrm>
          <a:prstGeom prst="rect">
            <a:avLst/>
          </a:prstGeom>
        </p:spPr>
        <p:txBody>
          <a:bodyPr vert="horz" lIns="93800" tIns="46901" rIns="93800" bIns="46901" rtlCol="0"/>
          <a:lstStyle>
            <a:lvl1pPr algn="r" eaLnBrk="1" hangingPunct="1">
              <a:defRPr sz="1200">
                <a:ea typeface="MS PGothic" charset="-128"/>
              </a:defRPr>
            </a:lvl1pPr>
          </a:lstStyle>
          <a:p>
            <a:pPr>
              <a:defRPr/>
            </a:pPr>
            <a:fld id="{8ABD4B5B-3241-40B0-B12C-2F1A08A33058}" type="datetimeFigureOut">
              <a:rPr lang="en-US"/>
              <a:pPr>
                <a:defRPr/>
              </a:pPr>
              <a:t>5/14/21</a:t>
            </a:fld>
            <a:endParaRPr lang="en-US" dirty="0"/>
          </a:p>
        </p:txBody>
      </p:sp>
      <p:sp>
        <p:nvSpPr>
          <p:cNvPr id="4" name="Footer Placeholder 3"/>
          <p:cNvSpPr>
            <a:spLocks noGrp="1"/>
          </p:cNvSpPr>
          <p:nvPr>
            <p:ph type="ftr" sz="quarter" idx="2"/>
          </p:nvPr>
        </p:nvSpPr>
        <p:spPr>
          <a:xfrm>
            <a:off x="3" y="6671542"/>
            <a:ext cx="4034579" cy="351562"/>
          </a:xfrm>
          <a:prstGeom prst="rect">
            <a:avLst/>
          </a:prstGeom>
        </p:spPr>
        <p:txBody>
          <a:bodyPr vert="horz" lIns="93800" tIns="46901" rIns="93800" bIns="46901" rtlCol="0" anchor="b"/>
          <a:lstStyle>
            <a:lvl1pPr algn="l" eaLnBrk="1" hangingPunct="1">
              <a:defRPr sz="1200">
                <a:ea typeface="MS PGothic" charset="-128"/>
              </a:defRPr>
            </a:lvl1pPr>
          </a:lstStyle>
          <a:p>
            <a:pPr>
              <a:defRPr/>
            </a:pPr>
            <a:endParaRPr lang="en-US" dirty="0"/>
          </a:p>
        </p:txBody>
      </p:sp>
      <p:sp>
        <p:nvSpPr>
          <p:cNvPr id="5" name="Slide Number Placeholder 4"/>
          <p:cNvSpPr>
            <a:spLocks noGrp="1"/>
          </p:cNvSpPr>
          <p:nvPr>
            <p:ph type="sldNum" sz="quarter" idx="3"/>
          </p:nvPr>
        </p:nvSpPr>
        <p:spPr>
          <a:xfrm>
            <a:off x="5271344" y="6671542"/>
            <a:ext cx="4036170" cy="351562"/>
          </a:xfrm>
          <a:prstGeom prst="rect">
            <a:avLst/>
          </a:prstGeom>
        </p:spPr>
        <p:txBody>
          <a:bodyPr vert="horz" lIns="93800" tIns="46901" rIns="93800" bIns="46901" rtlCol="0" anchor="b"/>
          <a:lstStyle>
            <a:lvl1pPr algn="r" eaLnBrk="1" hangingPunct="1">
              <a:defRPr sz="1200">
                <a:ea typeface="MS PGothic" charset="-128"/>
              </a:defRPr>
            </a:lvl1pPr>
          </a:lstStyle>
          <a:p>
            <a:pPr>
              <a:defRPr/>
            </a:pPr>
            <a:fld id="{BE1B9EDD-45BB-436F-B3E5-89574CFE0184}" type="slidenum">
              <a:rPr lang="en-US"/>
              <a:pPr>
                <a:defRPr/>
              </a:pPr>
              <a:t>‹#›</a:t>
            </a:fld>
            <a:endParaRPr lang="en-US" dirty="0"/>
          </a:p>
        </p:txBody>
      </p:sp>
    </p:spTree>
    <p:extLst>
      <p:ext uri="{BB962C8B-B14F-4D97-AF65-F5344CB8AC3E}">
        <p14:creationId xmlns:p14="http://schemas.microsoft.com/office/powerpoint/2010/main" val="1275686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4034579" cy="349940"/>
          </a:xfrm>
          <a:prstGeom prst="rect">
            <a:avLst/>
          </a:prstGeom>
        </p:spPr>
        <p:txBody>
          <a:bodyPr vert="horz" lIns="93800" tIns="46901" rIns="93800" bIns="46901" rtlCol="0"/>
          <a:lstStyle>
            <a:lvl1pPr algn="l" eaLnBrk="1" hangingPunct="1">
              <a:defRPr sz="1200">
                <a:ea typeface="MS PGothic" pitchFamily="34" charset="-128"/>
              </a:defRPr>
            </a:lvl1pPr>
          </a:lstStyle>
          <a:p>
            <a:pPr>
              <a:defRPr/>
            </a:pPr>
            <a:endParaRPr lang="en-US" dirty="0"/>
          </a:p>
        </p:txBody>
      </p:sp>
      <p:sp>
        <p:nvSpPr>
          <p:cNvPr id="3" name="Date Placeholder 2"/>
          <p:cNvSpPr>
            <a:spLocks noGrp="1"/>
          </p:cNvSpPr>
          <p:nvPr>
            <p:ph type="dt" idx="1"/>
          </p:nvPr>
        </p:nvSpPr>
        <p:spPr>
          <a:xfrm>
            <a:off x="5271344" y="2"/>
            <a:ext cx="4036170" cy="349940"/>
          </a:xfrm>
          <a:prstGeom prst="rect">
            <a:avLst/>
          </a:prstGeom>
        </p:spPr>
        <p:txBody>
          <a:bodyPr vert="horz" lIns="93800" tIns="46901" rIns="93800" bIns="46901" rtlCol="0"/>
          <a:lstStyle>
            <a:lvl1pPr algn="r" eaLnBrk="1" hangingPunct="1">
              <a:defRPr sz="1200">
                <a:ea typeface="MS PGothic" pitchFamily="34" charset="-128"/>
              </a:defRPr>
            </a:lvl1pPr>
          </a:lstStyle>
          <a:p>
            <a:pPr>
              <a:defRPr/>
            </a:pPr>
            <a:fld id="{31179D5A-0CA9-4B5B-AF08-EEE39FA7C512}" type="datetimeFigureOut">
              <a:rPr lang="en-US"/>
              <a:pPr>
                <a:defRPr/>
              </a:pPr>
              <a:t>5/14/21</a:t>
            </a:fld>
            <a:endParaRPr lang="en-US" dirty="0"/>
          </a:p>
        </p:txBody>
      </p:sp>
      <p:sp>
        <p:nvSpPr>
          <p:cNvPr id="4" name="Slide Image Placeholder 3"/>
          <p:cNvSpPr>
            <a:spLocks noGrp="1" noRot="1" noChangeAspect="1"/>
          </p:cNvSpPr>
          <p:nvPr>
            <p:ph type="sldImg" idx="2"/>
          </p:nvPr>
        </p:nvSpPr>
        <p:spPr>
          <a:xfrm>
            <a:off x="2549525" y="530225"/>
            <a:ext cx="4210050" cy="2630488"/>
          </a:xfrm>
          <a:prstGeom prst="rect">
            <a:avLst/>
          </a:prstGeom>
          <a:noFill/>
          <a:ln w="12700">
            <a:solidFill>
              <a:prstClr val="black"/>
            </a:solidFill>
          </a:ln>
        </p:spPr>
        <p:txBody>
          <a:bodyPr vert="horz" lIns="93800" tIns="46901" rIns="93800" bIns="46901" rtlCol="0" anchor="ctr"/>
          <a:lstStyle/>
          <a:p>
            <a:pPr lvl="0"/>
            <a:endParaRPr lang="en-US" noProof="0" dirty="0"/>
          </a:p>
        </p:txBody>
      </p:sp>
      <p:sp>
        <p:nvSpPr>
          <p:cNvPr id="5" name="Notes Placeholder 4"/>
          <p:cNvSpPr>
            <a:spLocks noGrp="1"/>
          </p:cNvSpPr>
          <p:nvPr>
            <p:ph type="body" sz="quarter" idx="3"/>
          </p:nvPr>
        </p:nvSpPr>
        <p:spPr>
          <a:xfrm>
            <a:off x="931548" y="3335774"/>
            <a:ext cx="7446008" cy="3159180"/>
          </a:xfrm>
          <a:prstGeom prst="rect">
            <a:avLst/>
          </a:prstGeom>
        </p:spPr>
        <p:txBody>
          <a:bodyPr vert="horz" lIns="93800" tIns="46901" rIns="93800" bIns="4690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6671542"/>
            <a:ext cx="4034579" cy="349940"/>
          </a:xfrm>
          <a:prstGeom prst="rect">
            <a:avLst/>
          </a:prstGeom>
        </p:spPr>
        <p:txBody>
          <a:bodyPr vert="horz" lIns="93800" tIns="46901" rIns="93800" bIns="46901" rtlCol="0" anchor="b"/>
          <a:lstStyle>
            <a:lvl1pPr algn="l" eaLnBrk="1" hangingPunct="1">
              <a:defRPr sz="1200">
                <a:ea typeface="MS PGothic" pitchFamily="34" charset="-128"/>
              </a:defRPr>
            </a:lvl1pPr>
          </a:lstStyle>
          <a:p>
            <a:pPr>
              <a:defRPr/>
            </a:pPr>
            <a:endParaRPr lang="en-US" dirty="0"/>
          </a:p>
        </p:txBody>
      </p:sp>
      <p:sp>
        <p:nvSpPr>
          <p:cNvPr id="7" name="Slide Number Placeholder 6"/>
          <p:cNvSpPr>
            <a:spLocks noGrp="1"/>
          </p:cNvSpPr>
          <p:nvPr>
            <p:ph type="sldNum" sz="quarter" idx="5"/>
          </p:nvPr>
        </p:nvSpPr>
        <p:spPr>
          <a:xfrm>
            <a:off x="5271344" y="6671542"/>
            <a:ext cx="4036170" cy="349940"/>
          </a:xfrm>
          <a:prstGeom prst="rect">
            <a:avLst/>
          </a:prstGeom>
        </p:spPr>
        <p:txBody>
          <a:bodyPr vert="horz" wrap="square" lIns="93800" tIns="46901" rIns="93800" bIns="46901" numCol="1" anchor="b" anchorCtr="0" compatLnSpc="1">
            <a:prstTxWarp prst="textNoShape">
              <a:avLst/>
            </a:prstTxWarp>
          </a:bodyPr>
          <a:lstStyle>
            <a:lvl1pPr algn="r" eaLnBrk="1" hangingPunct="1">
              <a:defRPr sz="1200">
                <a:ea typeface="MS PGothic" charset="-128"/>
              </a:defRPr>
            </a:lvl1pPr>
          </a:lstStyle>
          <a:p>
            <a:pPr>
              <a:defRPr/>
            </a:pPr>
            <a:fld id="{A104909B-6321-439E-8394-2BE6E4B5D0D8}" type="slidenum">
              <a:rPr lang="en-US" altLang="x-none"/>
              <a:pPr>
                <a:defRPr/>
              </a:pPr>
              <a:t>‹#›</a:t>
            </a:fld>
            <a:endParaRPr lang="en-US" altLang="x-none" dirty="0"/>
          </a:p>
        </p:txBody>
      </p:sp>
    </p:spTree>
    <p:extLst>
      <p:ext uri="{BB962C8B-B14F-4D97-AF65-F5344CB8AC3E}">
        <p14:creationId xmlns:p14="http://schemas.microsoft.com/office/powerpoint/2010/main" val="3617226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60351" indent="-291576">
              <a:defRPr>
                <a:solidFill>
                  <a:schemeClr val="tx1"/>
                </a:solidFill>
                <a:latin typeface="News Gothic MT" charset="0"/>
                <a:ea typeface="MS PGothic" panose="020B0600070205080204" pitchFamily="34" charset="-128"/>
              </a:defRPr>
            </a:lvl2pPr>
            <a:lvl3pPr marL="1171135" indent="-233583">
              <a:defRPr>
                <a:solidFill>
                  <a:schemeClr val="tx1"/>
                </a:solidFill>
                <a:latin typeface="News Gothic MT" charset="0"/>
                <a:ea typeface="MS PGothic" panose="020B0600070205080204" pitchFamily="34" charset="-128"/>
              </a:defRPr>
            </a:lvl3pPr>
            <a:lvl4pPr marL="1639911" indent="-233583">
              <a:defRPr>
                <a:solidFill>
                  <a:schemeClr val="tx1"/>
                </a:solidFill>
                <a:latin typeface="News Gothic MT" charset="0"/>
                <a:ea typeface="MS PGothic" panose="020B0600070205080204" pitchFamily="34" charset="-128"/>
              </a:defRPr>
            </a:lvl4pPr>
            <a:lvl5pPr marL="2110298" indent="-233583">
              <a:defRPr>
                <a:solidFill>
                  <a:schemeClr val="tx1"/>
                </a:solidFill>
                <a:latin typeface="News Gothic MT" charset="0"/>
                <a:ea typeface="MS PGothic" panose="020B0600070205080204" pitchFamily="34" charset="-128"/>
              </a:defRPr>
            </a:lvl5pPr>
            <a:lvl6pPr marL="2574242"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38185"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502129"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66072"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E9BA6CF-2091-4D72-A2F1-2C3E9BBF0823}"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E9BA6CF-2091-4D72-A2F1-2C3E9BBF0823}" type="slidenum">
              <a:rPr lang="en-US" altLang="en-US" smtClean="0"/>
              <a:pPr/>
              <a:t>17</a:t>
            </a:fld>
            <a:endParaRPr lang="en-US" altLang="en-US" dirty="0"/>
          </a:p>
        </p:txBody>
      </p:sp>
    </p:spTree>
    <p:extLst>
      <p:ext uri="{BB962C8B-B14F-4D97-AF65-F5344CB8AC3E}">
        <p14:creationId xmlns:p14="http://schemas.microsoft.com/office/powerpoint/2010/main" val="2902738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CB77C7B-E219-4E34-ADB0-AD4569C5950B}" type="slidenum">
              <a:rPr lang="en-US" altLang="en-US" smtClean="0"/>
              <a:pPr/>
              <a:t>18</a:t>
            </a:fld>
            <a:endParaRPr lang="en-US" altLang="en-US" dirty="0"/>
          </a:p>
        </p:txBody>
      </p:sp>
    </p:spTree>
    <p:extLst>
      <p:ext uri="{BB962C8B-B14F-4D97-AF65-F5344CB8AC3E}">
        <p14:creationId xmlns:p14="http://schemas.microsoft.com/office/powerpoint/2010/main" val="1331294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60351" indent="-291576">
              <a:defRPr>
                <a:solidFill>
                  <a:schemeClr val="tx1"/>
                </a:solidFill>
                <a:latin typeface="News Gothic MT" charset="0"/>
                <a:ea typeface="MS PGothic" panose="020B0600070205080204" pitchFamily="34" charset="-128"/>
              </a:defRPr>
            </a:lvl2pPr>
            <a:lvl3pPr marL="1171135" indent="-233583">
              <a:defRPr>
                <a:solidFill>
                  <a:schemeClr val="tx1"/>
                </a:solidFill>
                <a:latin typeface="News Gothic MT" charset="0"/>
                <a:ea typeface="MS PGothic" panose="020B0600070205080204" pitchFamily="34" charset="-128"/>
              </a:defRPr>
            </a:lvl3pPr>
            <a:lvl4pPr marL="1639911" indent="-233583">
              <a:defRPr>
                <a:solidFill>
                  <a:schemeClr val="tx1"/>
                </a:solidFill>
                <a:latin typeface="News Gothic MT" charset="0"/>
                <a:ea typeface="MS PGothic" panose="020B0600070205080204" pitchFamily="34" charset="-128"/>
              </a:defRPr>
            </a:lvl4pPr>
            <a:lvl5pPr marL="2110298" indent="-233583">
              <a:defRPr>
                <a:solidFill>
                  <a:schemeClr val="tx1"/>
                </a:solidFill>
                <a:latin typeface="News Gothic MT" charset="0"/>
                <a:ea typeface="MS PGothic" panose="020B0600070205080204" pitchFamily="34" charset="-128"/>
              </a:defRPr>
            </a:lvl5pPr>
            <a:lvl6pPr marL="2574242"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38185"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502129"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66072"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DC360BD-7AFC-42CF-9468-2DF174D61B4A}" type="slidenum">
              <a:rPr kumimoji="0" lang="en-US" altLang="en-US" sz="1200" b="0" i="0" u="none" strike="noStrike" kern="1200" cap="none" spc="0" normalizeH="0" baseline="0" noProof="0" smtClean="0">
                <a:ln>
                  <a:noFill/>
                </a:ln>
                <a:solidFill>
                  <a:prstClr val="black"/>
                </a:solidFill>
                <a:effectLst/>
                <a:uLnTx/>
                <a:uFillTx/>
                <a:latin typeface="News Gothic MT"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News Gothic MT" charset="0"/>
              <a:ea typeface="MS PGothic" panose="020B0600070205080204" pitchFamily="34" charset="-128"/>
              <a:cs typeface="+mn-cs"/>
            </a:endParaRPr>
          </a:p>
        </p:txBody>
      </p:sp>
    </p:spTree>
    <p:extLst>
      <p:ext uri="{BB962C8B-B14F-4D97-AF65-F5344CB8AC3E}">
        <p14:creationId xmlns:p14="http://schemas.microsoft.com/office/powerpoint/2010/main" val="8771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E9BA6CF-2091-4D72-A2F1-2C3E9BBF0823}" type="slidenum">
              <a:rPr lang="en-US" altLang="en-US" smtClean="0"/>
              <a:pPr/>
              <a:t>2</a:t>
            </a:fld>
            <a:endParaRPr lang="en-US" altLang="en-US" dirty="0"/>
          </a:p>
        </p:txBody>
      </p:sp>
    </p:spTree>
    <p:extLst>
      <p:ext uri="{BB962C8B-B14F-4D97-AF65-F5344CB8AC3E}">
        <p14:creationId xmlns:p14="http://schemas.microsoft.com/office/powerpoint/2010/main" val="120594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CB77C7B-E219-4E34-ADB0-AD4569C5950B}" type="slidenum">
              <a:rPr lang="en-US" altLang="en-US" smtClean="0"/>
              <a:pPr/>
              <a:t>5</a:t>
            </a:fld>
            <a:endParaRPr lang="en-US" altLang="en-US" dirty="0"/>
          </a:p>
        </p:txBody>
      </p:sp>
    </p:spTree>
    <p:extLst>
      <p:ext uri="{BB962C8B-B14F-4D97-AF65-F5344CB8AC3E}">
        <p14:creationId xmlns:p14="http://schemas.microsoft.com/office/powerpoint/2010/main" val="370671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E9BA6CF-2091-4D72-A2F1-2C3E9BBF0823}" type="slidenum">
              <a:rPr lang="en-US" altLang="en-US" smtClean="0"/>
              <a:pPr/>
              <a:t>6</a:t>
            </a:fld>
            <a:endParaRPr lang="en-US" altLang="en-US" dirty="0"/>
          </a:p>
        </p:txBody>
      </p:sp>
    </p:spTree>
    <p:extLst>
      <p:ext uri="{BB962C8B-B14F-4D97-AF65-F5344CB8AC3E}">
        <p14:creationId xmlns:p14="http://schemas.microsoft.com/office/powerpoint/2010/main" val="200178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CB77C7B-E219-4E34-ADB0-AD4569C5950B}" type="slidenum">
              <a:rPr lang="en-US" altLang="en-US" smtClean="0"/>
              <a:pPr/>
              <a:t>7</a:t>
            </a:fld>
            <a:endParaRPr lang="en-US" altLang="en-US" dirty="0"/>
          </a:p>
        </p:txBody>
      </p:sp>
    </p:spTree>
    <p:extLst>
      <p:ext uri="{BB962C8B-B14F-4D97-AF65-F5344CB8AC3E}">
        <p14:creationId xmlns:p14="http://schemas.microsoft.com/office/powerpoint/2010/main" val="3829994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E9BA6CF-2091-4D72-A2F1-2C3E9BBF0823}" type="slidenum">
              <a:rPr lang="en-US" altLang="en-US" smtClean="0"/>
              <a:pPr/>
              <a:t>9</a:t>
            </a:fld>
            <a:endParaRPr lang="en-US" altLang="en-US" dirty="0"/>
          </a:p>
        </p:txBody>
      </p:sp>
    </p:spTree>
    <p:extLst>
      <p:ext uri="{BB962C8B-B14F-4D97-AF65-F5344CB8AC3E}">
        <p14:creationId xmlns:p14="http://schemas.microsoft.com/office/powerpoint/2010/main" val="3367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CB77C7B-E219-4E34-ADB0-AD4569C5950B}" type="slidenum">
              <a:rPr lang="en-US" altLang="en-US" smtClean="0"/>
              <a:pPr/>
              <a:t>11</a:t>
            </a:fld>
            <a:endParaRPr lang="en-US" altLang="en-US" dirty="0"/>
          </a:p>
        </p:txBody>
      </p:sp>
    </p:spTree>
    <p:extLst>
      <p:ext uri="{BB962C8B-B14F-4D97-AF65-F5344CB8AC3E}">
        <p14:creationId xmlns:p14="http://schemas.microsoft.com/office/powerpoint/2010/main" val="1358423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E9BA6CF-2091-4D72-A2F1-2C3E9BBF0823}" type="slidenum">
              <a:rPr lang="en-US" altLang="en-US" smtClean="0"/>
              <a:pPr/>
              <a:t>15</a:t>
            </a:fld>
            <a:endParaRPr lang="en-US" altLang="en-US" dirty="0"/>
          </a:p>
        </p:txBody>
      </p:sp>
    </p:spTree>
    <p:extLst>
      <p:ext uri="{BB962C8B-B14F-4D97-AF65-F5344CB8AC3E}">
        <p14:creationId xmlns:p14="http://schemas.microsoft.com/office/powerpoint/2010/main" val="358816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60351" indent="-291576">
              <a:defRPr>
                <a:solidFill>
                  <a:schemeClr val="tx1"/>
                </a:solidFill>
                <a:latin typeface="News Gothic MT" charset="0"/>
                <a:ea typeface="MS PGothic" panose="020B0600070205080204" pitchFamily="34" charset="-128"/>
              </a:defRPr>
            </a:lvl2pPr>
            <a:lvl3pPr marL="1171135" indent="-233583">
              <a:defRPr>
                <a:solidFill>
                  <a:schemeClr val="tx1"/>
                </a:solidFill>
                <a:latin typeface="News Gothic MT" charset="0"/>
                <a:ea typeface="MS PGothic" panose="020B0600070205080204" pitchFamily="34" charset="-128"/>
              </a:defRPr>
            </a:lvl3pPr>
            <a:lvl4pPr marL="1639911" indent="-233583">
              <a:defRPr>
                <a:solidFill>
                  <a:schemeClr val="tx1"/>
                </a:solidFill>
                <a:latin typeface="News Gothic MT" charset="0"/>
                <a:ea typeface="MS PGothic" panose="020B0600070205080204" pitchFamily="34" charset="-128"/>
              </a:defRPr>
            </a:lvl4pPr>
            <a:lvl5pPr marL="2110298" indent="-233583">
              <a:defRPr>
                <a:solidFill>
                  <a:schemeClr val="tx1"/>
                </a:solidFill>
                <a:latin typeface="News Gothic MT" charset="0"/>
                <a:ea typeface="MS PGothic" panose="020B0600070205080204" pitchFamily="34" charset="-128"/>
              </a:defRPr>
            </a:lvl5pPr>
            <a:lvl6pPr marL="2574242"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38185"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502129"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66072"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381D7B9F-AF6A-4220-8A3E-DDD953909EA5}" type="slidenum">
              <a:rPr lang="en-US" altLang="en-US" smtClean="0"/>
              <a:pPr/>
              <a:t>16</a:t>
            </a:fld>
            <a:endParaRPr lang="en-US" altLang="en-US" dirty="0"/>
          </a:p>
        </p:txBody>
      </p:sp>
    </p:spTree>
    <p:extLst>
      <p:ext uri="{BB962C8B-B14F-4D97-AF65-F5344CB8AC3E}">
        <p14:creationId xmlns:p14="http://schemas.microsoft.com/office/powerpoint/2010/main" val="392473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24A4C7FF-DDC5-46C0-A2E4-9AA9D19C6AFB}" type="datetime1">
              <a:rPr lang="en-US" altLang="en-US" smtClean="0"/>
              <a:t>5/14/21</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7454989-7CCB-4FAA-8A7D-6F242107C73A}" type="slidenum">
              <a:rPr lang="en-US" altLang="en-US" smtClean="0"/>
              <a:pPr>
                <a:defRPr/>
              </a:pPr>
              <a:t>‹#›</a:t>
            </a:fld>
            <a:endParaRPr lang="en-US" altLang="en-US" dirty="0"/>
          </a:p>
        </p:txBody>
      </p:sp>
    </p:spTree>
    <p:extLst>
      <p:ext uri="{BB962C8B-B14F-4D97-AF65-F5344CB8AC3E}">
        <p14:creationId xmlns:p14="http://schemas.microsoft.com/office/powerpoint/2010/main" val="216945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87654EF-A4AC-44DC-891D-4D5D14DC9453}" type="datetime1">
              <a:rPr lang="en-US" altLang="en-US" smtClean="0"/>
              <a:t>5/14/21</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57BFA35-9F55-4BB0-BCEB-727B177B5F55}" type="slidenum">
              <a:rPr lang="en-US" altLang="en-US" smtClean="0"/>
              <a:pPr>
                <a:defRPr/>
              </a:pPr>
              <a:t>‹#›</a:t>
            </a:fld>
            <a:endParaRPr lang="en-US" altLang="en-US" dirty="0"/>
          </a:p>
        </p:txBody>
      </p:sp>
    </p:spTree>
    <p:extLst>
      <p:ext uri="{BB962C8B-B14F-4D97-AF65-F5344CB8AC3E}">
        <p14:creationId xmlns:p14="http://schemas.microsoft.com/office/powerpoint/2010/main" val="57799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F421EF2-C501-4BD3-99E4-051F3817A96E}" type="datetime1">
              <a:rPr lang="en-US" altLang="en-US" smtClean="0"/>
              <a:t>5/14/21</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053EFA-8CCB-4023-82F2-941C02104954}" type="slidenum">
              <a:rPr lang="en-US" altLang="en-US" smtClean="0"/>
              <a:pPr>
                <a:defRPr/>
              </a:pPr>
              <a:t>‹#›</a:t>
            </a:fld>
            <a:endParaRPr lang="en-US" altLang="en-US" dirty="0"/>
          </a:p>
        </p:txBody>
      </p:sp>
    </p:spTree>
    <p:extLst>
      <p:ext uri="{BB962C8B-B14F-4D97-AF65-F5344CB8AC3E}">
        <p14:creationId xmlns:p14="http://schemas.microsoft.com/office/powerpoint/2010/main" val="36716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79BEC05-EDCE-4F1B-9E35-C1B5CF4A36B6}" type="datetime1">
              <a:rPr lang="en-US" altLang="en-US" smtClean="0"/>
              <a:t>5/14/21</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AE9F11B-D3A4-48DA-8F1C-4E9BB5459B8D}" type="slidenum">
              <a:rPr lang="en-US" altLang="en-US" smtClean="0"/>
              <a:pPr>
                <a:defRPr/>
              </a:pPr>
              <a:t>‹#›</a:t>
            </a:fld>
            <a:endParaRPr lang="en-US" altLang="en-US" dirty="0"/>
          </a:p>
        </p:txBody>
      </p:sp>
    </p:spTree>
    <p:extLst>
      <p:ext uri="{BB962C8B-B14F-4D97-AF65-F5344CB8AC3E}">
        <p14:creationId xmlns:p14="http://schemas.microsoft.com/office/powerpoint/2010/main" val="36568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2CB105A-6AE7-42C7-ABC2-BDD087A6F302}" type="datetime1">
              <a:rPr lang="en-US" altLang="en-US" smtClean="0"/>
              <a:t>5/14/21</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594F91C-6E93-4184-BFCA-37E897CE66B1}" type="slidenum">
              <a:rPr lang="en-US" altLang="en-US" smtClean="0"/>
              <a:pPr>
                <a:defRPr/>
              </a:pPr>
              <a:t>‹#›</a:t>
            </a:fld>
            <a:endParaRPr lang="en-US" altLang="en-US" dirty="0"/>
          </a:p>
        </p:txBody>
      </p:sp>
    </p:spTree>
    <p:extLst>
      <p:ext uri="{BB962C8B-B14F-4D97-AF65-F5344CB8AC3E}">
        <p14:creationId xmlns:p14="http://schemas.microsoft.com/office/powerpoint/2010/main" val="250656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61189C5-8DA7-4A31-827E-36D8D3A1DE1B}" type="datetime1">
              <a:rPr lang="en-US" altLang="en-US" smtClean="0"/>
              <a:t>5/14/21</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8634688-08A1-4358-A076-C9D46EDD7D29}" type="slidenum">
              <a:rPr lang="en-US" altLang="en-US" smtClean="0"/>
              <a:pPr>
                <a:defRPr/>
              </a:pPr>
              <a:t>‹#›</a:t>
            </a:fld>
            <a:endParaRPr lang="en-US" altLang="en-US" dirty="0"/>
          </a:p>
        </p:txBody>
      </p:sp>
    </p:spTree>
    <p:extLst>
      <p:ext uri="{BB962C8B-B14F-4D97-AF65-F5344CB8AC3E}">
        <p14:creationId xmlns:p14="http://schemas.microsoft.com/office/powerpoint/2010/main" val="16849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BA6AEFCB-59DA-4223-9D6B-B80C2AAA59C4}" type="datetime1">
              <a:rPr lang="en-US" altLang="en-US" smtClean="0"/>
              <a:t>5/14/21</a:t>
            </a:fld>
            <a:endParaRPr lang="en-US" alt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8C4C9F1-1AAE-43BE-9A64-88C7D274E4C2}" type="slidenum">
              <a:rPr lang="en-US" altLang="en-US" smtClean="0"/>
              <a:pPr>
                <a:defRPr/>
              </a:pPr>
              <a:t>‹#›</a:t>
            </a:fld>
            <a:endParaRPr lang="en-US" altLang="en-US" dirty="0"/>
          </a:p>
        </p:txBody>
      </p:sp>
    </p:spTree>
    <p:extLst>
      <p:ext uri="{BB962C8B-B14F-4D97-AF65-F5344CB8AC3E}">
        <p14:creationId xmlns:p14="http://schemas.microsoft.com/office/powerpoint/2010/main" val="264767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280B48F-E84C-45EC-BD60-08C7D6F4431F}" type="datetime1">
              <a:rPr lang="en-US" altLang="en-US" smtClean="0"/>
              <a:t>5/14/21</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CF3F7D2-886B-475C-B8AB-DD2A92034BEA}" type="slidenum">
              <a:rPr lang="en-US" altLang="en-US" smtClean="0"/>
              <a:pPr>
                <a:defRPr/>
              </a:pPr>
              <a:t>‹#›</a:t>
            </a:fld>
            <a:endParaRPr lang="en-US" altLang="en-US" dirty="0"/>
          </a:p>
        </p:txBody>
      </p:sp>
    </p:spTree>
    <p:extLst>
      <p:ext uri="{BB962C8B-B14F-4D97-AF65-F5344CB8AC3E}">
        <p14:creationId xmlns:p14="http://schemas.microsoft.com/office/powerpoint/2010/main" val="1461754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CB9795B-4512-4221-983D-3ECB50D37A85}" type="datetime1">
              <a:rPr lang="en-US" altLang="en-US" smtClean="0"/>
              <a:t>5/14/21</a:t>
            </a:fld>
            <a:endParaRPr lang="en-US" alt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C7B4825-F54E-47B9-8D7C-B6995D760FFC}" type="slidenum">
              <a:rPr lang="en-US" altLang="en-US" smtClean="0"/>
              <a:pPr>
                <a:defRPr/>
              </a:pPr>
              <a:t>‹#›</a:t>
            </a:fld>
            <a:endParaRPr lang="en-US" altLang="en-US" dirty="0"/>
          </a:p>
        </p:txBody>
      </p:sp>
    </p:spTree>
    <p:extLst>
      <p:ext uri="{BB962C8B-B14F-4D97-AF65-F5344CB8AC3E}">
        <p14:creationId xmlns:p14="http://schemas.microsoft.com/office/powerpoint/2010/main" val="234030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091CD08-CD4D-48C7-9507-19636C6A769B}" type="datetime1">
              <a:rPr lang="en-US" altLang="en-US" smtClean="0"/>
              <a:t>5/14/21</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40849F5-4577-41FC-8DA8-6FBC9446D2D4}" type="slidenum">
              <a:rPr lang="en-US" altLang="en-US" smtClean="0"/>
              <a:pPr>
                <a:defRPr/>
              </a:pPr>
              <a:t>‹#›</a:t>
            </a:fld>
            <a:endParaRPr lang="en-US" altLang="en-US" dirty="0"/>
          </a:p>
        </p:txBody>
      </p:sp>
    </p:spTree>
    <p:extLst>
      <p:ext uri="{BB962C8B-B14F-4D97-AF65-F5344CB8AC3E}">
        <p14:creationId xmlns:p14="http://schemas.microsoft.com/office/powerpoint/2010/main" val="408076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6F9FB57-5595-4560-877B-4795384DF848}" type="datetime1">
              <a:rPr lang="en-US" altLang="en-US" smtClean="0"/>
              <a:t>5/14/21</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8DBD854-42A8-4065-AE63-6DE820EE6B8A}" type="slidenum">
              <a:rPr lang="en-US" altLang="en-US" smtClean="0"/>
              <a:pPr>
                <a:defRPr/>
              </a:pPr>
              <a:t>‹#›</a:t>
            </a:fld>
            <a:endParaRPr lang="en-US" altLang="en-US" dirty="0"/>
          </a:p>
        </p:txBody>
      </p:sp>
    </p:spTree>
    <p:extLst>
      <p:ext uri="{BB962C8B-B14F-4D97-AF65-F5344CB8AC3E}">
        <p14:creationId xmlns:p14="http://schemas.microsoft.com/office/powerpoint/2010/main" val="299940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E9DD191-9B03-43AB-8BFC-28BF35C35C1B}" type="datetime1">
              <a:rPr lang="en-US" altLang="en-US" smtClean="0"/>
              <a:t>5/14/21</a:t>
            </a:fld>
            <a:endParaRPr lang="en-US" alt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1CC2392-5A2A-4DEB-BAAD-6E8F7AA25DEB}" type="slidenum">
              <a:rPr lang="en-US" altLang="en-US" smtClean="0"/>
              <a:pPr>
                <a:defRPr/>
              </a:pPr>
              <a:t>‹#›</a:t>
            </a:fld>
            <a:endParaRPr lang="en-US" altLang="en-US" dirty="0"/>
          </a:p>
        </p:txBody>
      </p:sp>
    </p:spTree>
    <p:extLst>
      <p:ext uri="{BB962C8B-B14F-4D97-AF65-F5344CB8AC3E}">
        <p14:creationId xmlns:p14="http://schemas.microsoft.com/office/powerpoint/2010/main" val="322559240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93" y="0"/>
            <a:ext cx="9144793" cy="5718544"/>
          </a:xfrm>
          <a:prstGeom prst="rect">
            <a:avLst/>
          </a:prstGeom>
        </p:spPr>
      </p:pic>
      <p:sp>
        <p:nvSpPr>
          <p:cNvPr id="2" name="Rectangle 1"/>
          <p:cNvSpPr/>
          <p:nvPr/>
        </p:nvSpPr>
        <p:spPr>
          <a:xfrm>
            <a:off x="105971" y="3727858"/>
            <a:ext cx="4572001" cy="17212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a:t>
            </a:r>
          </a:p>
        </p:txBody>
      </p:sp>
      <p:pic>
        <p:nvPicPr>
          <p:cNvPr id="1946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525" y="195263"/>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105400" y="1099617"/>
            <a:ext cx="3511315" cy="39618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lumMod val="75000"/>
                    <a:lumOff val="25000"/>
                  </a:schemeClr>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52986" y="3867652"/>
            <a:ext cx="4572000" cy="1338828"/>
          </a:xfrm>
          <a:prstGeom prst="rect">
            <a:avLst/>
          </a:prstGeom>
        </p:spPr>
        <p:txBody>
          <a:bodyPr>
            <a:spAutoFit/>
          </a:bodyPr>
          <a:lstStyle/>
          <a:p>
            <a:pPr algn="ctr">
              <a:spcBef>
                <a:spcPct val="0"/>
              </a:spcBef>
              <a:buClrTx/>
              <a:buSzTx/>
              <a:buNone/>
            </a:pPr>
            <a:r>
              <a:rPr lang="en-US" altLang="en-US" b="1" dirty="0">
                <a:latin typeface="Goudy Old Style" panose="02020502050305020303" pitchFamily="18" charset="0"/>
              </a:rPr>
              <a:t>MONTHLY FINANCIAL REPORT</a:t>
            </a:r>
          </a:p>
          <a:p>
            <a:pPr algn="ctr">
              <a:spcBef>
                <a:spcPct val="0"/>
              </a:spcBef>
              <a:buClrTx/>
              <a:buSzTx/>
              <a:buNone/>
            </a:pPr>
            <a:r>
              <a:rPr lang="en-US" altLang="en-US" b="1" dirty="0">
                <a:latin typeface="Goudy Old Style" panose="02020502050305020303" pitchFamily="18" charset="0"/>
              </a:rPr>
              <a:t>through April 30, 2021 (FY 2020-21) </a:t>
            </a:r>
          </a:p>
          <a:p>
            <a:pPr algn="ctr">
              <a:spcBef>
                <a:spcPct val="0"/>
              </a:spcBef>
            </a:pPr>
            <a:r>
              <a:rPr lang="en-US" altLang="en-US" sz="900" dirty="0">
                <a:latin typeface="Goudy Old Style" panose="02020502050305020303" pitchFamily="18" charset="0"/>
              </a:rPr>
              <a:t> </a:t>
            </a:r>
          </a:p>
          <a:p>
            <a:pPr algn="ctr">
              <a:spcBef>
                <a:spcPct val="0"/>
              </a:spcBef>
            </a:pPr>
            <a:endParaRPr lang="en-US" altLang="en-US" dirty="0">
              <a:latin typeface="Goudy Old Style" panose="02020502050305020303" pitchFamily="18" charset="0"/>
            </a:endParaRPr>
          </a:p>
          <a:p>
            <a:pPr algn="ctr">
              <a:spcBef>
                <a:spcPct val="0"/>
              </a:spcBef>
            </a:pPr>
            <a:r>
              <a:rPr lang="en-US" altLang="en-US" b="1" i="1" dirty="0">
                <a:latin typeface="Goudy Old Style" panose="02020502050305020303" pitchFamily="18" charset="0"/>
              </a:rPr>
              <a:t>May 14, 2021</a:t>
            </a:r>
          </a:p>
        </p:txBody>
      </p:sp>
      <p:sp>
        <p:nvSpPr>
          <p:cNvPr id="5" name="Slide Number Placeholder 4"/>
          <p:cNvSpPr>
            <a:spLocks noGrp="1"/>
          </p:cNvSpPr>
          <p:nvPr>
            <p:ph type="sldNum" sz="quarter" idx="12"/>
          </p:nvPr>
        </p:nvSpPr>
        <p:spPr/>
        <p:txBody>
          <a:bodyPr/>
          <a:lstStyle/>
          <a:p>
            <a:pPr>
              <a:defRPr/>
            </a:pPr>
            <a:fld id="{AAE9F11B-D3A4-48DA-8F1C-4E9BB5459B8D}" type="slidenum">
              <a:rPr lang="en-US" altLang="en-US" smtClean="0"/>
              <a:pPr>
                <a:defRPr/>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D27607-EE2B-8244-9185-EB32195F59B2}"/>
              </a:ext>
            </a:extLst>
          </p:cNvPr>
          <p:cNvPicPr>
            <a:picLocks noChangeAspect="1"/>
          </p:cNvPicPr>
          <p:nvPr/>
        </p:nvPicPr>
        <p:blipFill>
          <a:blip r:embed="rId2"/>
          <a:stretch>
            <a:fillRect/>
          </a:stretch>
        </p:blipFill>
        <p:spPr>
          <a:xfrm>
            <a:off x="1117600" y="299531"/>
            <a:ext cx="6908800" cy="5115938"/>
          </a:xfrm>
          <a:prstGeom prst="rect">
            <a:avLst/>
          </a:prstGeom>
        </p:spPr>
      </p:pic>
      <p:sp>
        <p:nvSpPr>
          <p:cNvPr id="3" name="Slide Number Placeholder 2"/>
          <p:cNvSpPr>
            <a:spLocks noGrp="1"/>
          </p:cNvSpPr>
          <p:nvPr>
            <p:ph type="sldNum" sz="quarter" idx="12"/>
          </p:nvPr>
        </p:nvSpPr>
        <p:spPr>
          <a:xfrm>
            <a:off x="6457950" y="5296958"/>
            <a:ext cx="2057400" cy="304271"/>
          </a:xfrm>
        </p:spPr>
        <p:txBody>
          <a:bodyPr vert="horz" lIns="91440" tIns="45720" rIns="91440" bIns="45720" rtlCol="0" anchor="ctr">
            <a:normAutofit/>
          </a:bodyPr>
          <a:lstStyle/>
          <a:p>
            <a:pPr>
              <a:spcAft>
                <a:spcPts val="600"/>
              </a:spcAft>
              <a:defRPr/>
            </a:pPr>
            <a:fld id="{AAE9F11B-D3A4-48DA-8F1C-4E9BB5459B8D}" type="slidenum">
              <a:rPr lang="en-US" altLang="en-US" sz="1200" smtClean="0"/>
              <a:pPr>
                <a:spcAft>
                  <a:spcPts val="600"/>
                </a:spcAft>
                <a:defRPr/>
              </a:pPr>
              <a:t>10</a:t>
            </a:fld>
            <a:endParaRPr lang="en-US" altLang="en-US" sz="1200" dirty="0"/>
          </a:p>
        </p:txBody>
      </p:sp>
      <p:pic>
        <p:nvPicPr>
          <p:cNvPr id="5" name="Picture 4" descr="A picture containing food&#10;&#10;Description automatically generated"/>
          <p:cNvPicPr>
            <a:picLocks noChangeAspect="1"/>
          </p:cNvPicPr>
          <p:nvPr/>
        </p:nvPicPr>
        <p:blipFill>
          <a:blip r:embed="rId3"/>
          <a:stretch>
            <a:fillRect/>
          </a:stretch>
        </p:blipFill>
        <p:spPr>
          <a:xfrm>
            <a:off x="323082" y="187346"/>
            <a:ext cx="1060796" cy="329213"/>
          </a:xfrm>
          <a:prstGeom prst="rect">
            <a:avLst/>
          </a:prstGeom>
        </p:spPr>
      </p:pic>
    </p:spTree>
    <p:extLst>
      <p:ext uri="{BB962C8B-B14F-4D97-AF65-F5344CB8AC3E}">
        <p14:creationId xmlns:p14="http://schemas.microsoft.com/office/powerpoint/2010/main" val="303746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22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910"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14400" y="1079430"/>
            <a:ext cx="7334250" cy="38043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t"/>
          <a:lstStyle/>
          <a:p>
            <a:pPr>
              <a:defRPr/>
            </a:pPr>
            <a:r>
              <a:rPr lang="en-US" sz="2000" dirty="0">
                <a:solidFill>
                  <a:schemeClr val="tx1"/>
                </a:solidFill>
                <a:latin typeface="Times New Roman" panose="02020603050405020304" pitchFamily="18" charset="0"/>
                <a:cs typeface="Times New Roman" panose="02020603050405020304" pitchFamily="18" charset="0"/>
              </a:rPr>
              <a:t>Notes:</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Transportation and tuition expenditures do not reflect funds received from grants (Special Ed Excess Cost, Magnet School Transportation) or other revenues (tuition received from other districts sending students to New Haven). These will lower the gross expenditures once the funds are received.</a:t>
            </a:r>
          </a:p>
          <a:p>
            <a:pPr marL="342900" indent="-342900">
              <a:buFont typeface="Arial" panose="020B0604020202020204" pitchFamily="34" charset="0"/>
              <a:buChar char="•"/>
              <a:defRPr/>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Finance staff actively transitioning to year-end closeout.</a:t>
            </a: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11</a:t>
            </a:fld>
            <a:endParaRPr lang="en-US" altLang="en-US" dirty="0"/>
          </a:p>
        </p:txBody>
      </p:sp>
    </p:spTree>
    <p:extLst>
      <p:ext uri="{BB962C8B-B14F-4D97-AF65-F5344CB8AC3E}">
        <p14:creationId xmlns:p14="http://schemas.microsoft.com/office/powerpoint/2010/main" val="2288638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2F1276-26D8-924B-A527-EF8C51D1997A}"/>
              </a:ext>
            </a:extLst>
          </p:cNvPr>
          <p:cNvPicPr>
            <a:picLocks noChangeAspect="1"/>
          </p:cNvPicPr>
          <p:nvPr/>
        </p:nvPicPr>
        <p:blipFill>
          <a:blip r:embed="rId2"/>
          <a:stretch>
            <a:fillRect/>
          </a:stretch>
        </p:blipFill>
        <p:spPr>
          <a:xfrm>
            <a:off x="1066800" y="355904"/>
            <a:ext cx="6796199" cy="5003192"/>
          </a:xfrm>
          <a:prstGeom prst="rect">
            <a:avLst/>
          </a:prstGeom>
        </p:spPr>
      </p:pic>
      <p:sp>
        <p:nvSpPr>
          <p:cNvPr id="3" name="Slide Number Placeholder 2"/>
          <p:cNvSpPr>
            <a:spLocks noGrp="1"/>
          </p:cNvSpPr>
          <p:nvPr>
            <p:ph type="sldNum" sz="quarter" idx="12"/>
          </p:nvPr>
        </p:nvSpPr>
        <p:spPr>
          <a:xfrm>
            <a:off x="6457950" y="5296958"/>
            <a:ext cx="2057400" cy="304271"/>
          </a:xfrm>
        </p:spPr>
        <p:txBody>
          <a:bodyPr vert="horz" lIns="91440" tIns="45720" rIns="91440" bIns="45720" rtlCol="0" anchor="ctr">
            <a:normAutofit/>
          </a:bodyPr>
          <a:lstStyle/>
          <a:p>
            <a:pPr>
              <a:spcAft>
                <a:spcPts val="600"/>
              </a:spcAft>
              <a:defRPr/>
            </a:pPr>
            <a:fld id="{AAE9F11B-D3A4-48DA-8F1C-4E9BB5459B8D}" type="slidenum">
              <a:rPr lang="en-US" altLang="en-US" sz="1200" smtClean="0"/>
              <a:pPr>
                <a:spcAft>
                  <a:spcPts val="600"/>
                </a:spcAft>
                <a:defRPr/>
              </a:pPr>
              <a:t>12</a:t>
            </a:fld>
            <a:endParaRPr lang="en-US" altLang="en-US" sz="1200" dirty="0"/>
          </a:p>
        </p:txBody>
      </p:sp>
      <p:pic>
        <p:nvPicPr>
          <p:cNvPr id="5" name="Picture 4" descr="A picture containing food&#10;&#10;Description automatically generated"/>
          <p:cNvPicPr>
            <a:picLocks noChangeAspect="1"/>
          </p:cNvPicPr>
          <p:nvPr/>
        </p:nvPicPr>
        <p:blipFill>
          <a:blip r:embed="rId3"/>
          <a:stretch>
            <a:fillRect/>
          </a:stretch>
        </p:blipFill>
        <p:spPr>
          <a:xfrm>
            <a:off x="391259" y="240790"/>
            <a:ext cx="1060796" cy="329213"/>
          </a:xfrm>
          <a:prstGeom prst="rect">
            <a:avLst/>
          </a:prstGeom>
        </p:spPr>
      </p:pic>
    </p:spTree>
    <p:extLst>
      <p:ext uri="{BB962C8B-B14F-4D97-AF65-F5344CB8AC3E}">
        <p14:creationId xmlns:p14="http://schemas.microsoft.com/office/powerpoint/2010/main" val="350895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FA17B5-57CE-E04B-8B2E-18A6913F6B7D}"/>
              </a:ext>
            </a:extLst>
          </p:cNvPr>
          <p:cNvPicPr>
            <a:picLocks noChangeAspect="1"/>
          </p:cNvPicPr>
          <p:nvPr/>
        </p:nvPicPr>
        <p:blipFill>
          <a:blip r:embed="rId2"/>
          <a:stretch>
            <a:fillRect/>
          </a:stretch>
        </p:blipFill>
        <p:spPr>
          <a:xfrm>
            <a:off x="1152525" y="297426"/>
            <a:ext cx="6662737" cy="5158248"/>
          </a:xfrm>
          <a:prstGeom prst="rect">
            <a:avLst/>
          </a:prstGeom>
        </p:spPr>
      </p:pic>
      <p:sp>
        <p:nvSpPr>
          <p:cNvPr id="3" name="Slide Number Placeholder 2"/>
          <p:cNvSpPr>
            <a:spLocks noGrp="1"/>
          </p:cNvSpPr>
          <p:nvPr>
            <p:ph type="sldNum" sz="quarter" idx="12"/>
          </p:nvPr>
        </p:nvSpPr>
        <p:spPr>
          <a:xfrm>
            <a:off x="6457950" y="5296958"/>
            <a:ext cx="2057400" cy="304271"/>
          </a:xfrm>
        </p:spPr>
        <p:txBody>
          <a:bodyPr vert="horz" lIns="91440" tIns="45720" rIns="91440" bIns="45720" rtlCol="0" anchor="ctr">
            <a:normAutofit/>
          </a:bodyPr>
          <a:lstStyle/>
          <a:p>
            <a:pPr>
              <a:spcAft>
                <a:spcPts val="600"/>
              </a:spcAft>
              <a:defRPr/>
            </a:pPr>
            <a:fld id="{AAE9F11B-D3A4-48DA-8F1C-4E9BB5459B8D}" type="slidenum">
              <a:rPr lang="en-US" altLang="en-US" sz="1200" smtClean="0"/>
              <a:pPr>
                <a:spcAft>
                  <a:spcPts val="600"/>
                </a:spcAft>
                <a:defRPr/>
              </a:pPr>
              <a:t>13</a:t>
            </a:fld>
            <a:endParaRPr lang="en-US" altLang="en-US" sz="1200" dirty="0"/>
          </a:p>
        </p:txBody>
      </p:sp>
      <p:pic>
        <p:nvPicPr>
          <p:cNvPr id="5" name="Picture 4" descr="A picture containing food&#10;&#10;Description automatically generated"/>
          <p:cNvPicPr>
            <a:picLocks noChangeAspect="1"/>
          </p:cNvPicPr>
          <p:nvPr/>
        </p:nvPicPr>
        <p:blipFill>
          <a:blip r:embed="rId3"/>
          <a:stretch>
            <a:fillRect/>
          </a:stretch>
        </p:blipFill>
        <p:spPr>
          <a:xfrm>
            <a:off x="391259" y="240790"/>
            <a:ext cx="1060796" cy="329213"/>
          </a:xfrm>
          <a:prstGeom prst="rect">
            <a:avLst/>
          </a:prstGeom>
        </p:spPr>
      </p:pic>
    </p:spTree>
    <p:extLst>
      <p:ext uri="{BB962C8B-B14F-4D97-AF65-F5344CB8AC3E}">
        <p14:creationId xmlns:p14="http://schemas.microsoft.com/office/powerpoint/2010/main" val="50051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CCE89D-9BE0-6D4D-9F2C-4DAE5F3ED9A4}"/>
              </a:ext>
            </a:extLst>
          </p:cNvPr>
          <p:cNvPicPr>
            <a:picLocks noChangeAspect="1"/>
          </p:cNvPicPr>
          <p:nvPr/>
        </p:nvPicPr>
        <p:blipFill>
          <a:blip r:embed="rId2"/>
          <a:stretch>
            <a:fillRect/>
          </a:stretch>
        </p:blipFill>
        <p:spPr>
          <a:xfrm>
            <a:off x="347716" y="346527"/>
            <a:ext cx="8061719" cy="4708861"/>
          </a:xfrm>
          <a:prstGeom prst="rect">
            <a:avLst/>
          </a:prstGeom>
        </p:spPr>
      </p:pic>
      <p:sp>
        <p:nvSpPr>
          <p:cNvPr id="2" name="Slide Number Placeholder 1"/>
          <p:cNvSpPr>
            <a:spLocks noGrp="1"/>
          </p:cNvSpPr>
          <p:nvPr>
            <p:ph type="sldNum" sz="quarter" idx="12"/>
          </p:nvPr>
        </p:nvSpPr>
        <p:spPr>
          <a:xfrm>
            <a:off x="6457950" y="5296958"/>
            <a:ext cx="2057400" cy="304271"/>
          </a:xfrm>
        </p:spPr>
        <p:txBody>
          <a:bodyPr vert="horz" lIns="91440" tIns="45720" rIns="91440" bIns="45720" rtlCol="0" anchor="ctr">
            <a:normAutofit/>
          </a:bodyPr>
          <a:lstStyle/>
          <a:p>
            <a:pPr>
              <a:spcAft>
                <a:spcPts val="600"/>
              </a:spcAft>
              <a:defRPr/>
            </a:pPr>
            <a:fld id="{AAE9F11B-D3A4-48DA-8F1C-4E9BB5459B8D}" type="slidenum">
              <a:rPr lang="en-US" altLang="en-US" sz="1200" smtClean="0"/>
              <a:pPr>
                <a:spcAft>
                  <a:spcPts val="600"/>
                </a:spcAft>
                <a:defRPr/>
              </a:pPr>
              <a:t>14</a:t>
            </a:fld>
            <a:endParaRPr lang="en-US" altLang="en-US" sz="1200" dirty="0"/>
          </a:p>
        </p:txBody>
      </p:sp>
      <p:pic>
        <p:nvPicPr>
          <p:cNvPr id="6" name="Picture 5"/>
          <p:cNvPicPr>
            <a:picLocks noChangeAspect="1"/>
          </p:cNvPicPr>
          <p:nvPr/>
        </p:nvPicPr>
        <p:blipFill>
          <a:blip r:embed="rId3"/>
          <a:stretch>
            <a:fillRect/>
          </a:stretch>
        </p:blipFill>
        <p:spPr>
          <a:xfrm>
            <a:off x="347716" y="181921"/>
            <a:ext cx="1060796" cy="329213"/>
          </a:xfrm>
          <a:prstGeom prst="rect">
            <a:avLst/>
          </a:prstGeom>
        </p:spPr>
      </p:pic>
    </p:spTree>
    <p:extLst>
      <p:ext uri="{BB962C8B-B14F-4D97-AF65-F5344CB8AC3E}">
        <p14:creationId xmlns:p14="http://schemas.microsoft.com/office/powerpoint/2010/main" val="4082384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99192" y="446088"/>
            <a:ext cx="7777163" cy="39618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b="1" dirty="0">
                <a:solidFill>
                  <a:schemeClr val="tx1"/>
                </a:solidFill>
                <a:latin typeface="Times New Roman" panose="02020603050405020304" pitchFamily="18" charset="0"/>
                <a:cs typeface="Times New Roman" panose="02020603050405020304" pitchFamily="18" charset="0"/>
              </a:rPr>
              <a:t>Special Funds (Grant) Details</a:t>
            </a: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15</a:t>
            </a:fld>
            <a:endParaRPr lang="en-US" altLang="en-US" dirty="0"/>
          </a:p>
        </p:txBody>
      </p:sp>
    </p:spTree>
    <p:extLst>
      <p:ext uri="{BB962C8B-B14F-4D97-AF65-F5344CB8AC3E}">
        <p14:creationId xmlns:p14="http://schemas.microsoft.com/office/powerpoint/2010/main" val="2359510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9813" y="153988"/>
            <a:ext cx="7248525" cy="4429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latin typeface="Times New Roman" panose="02020603050405020304" pitchFamily="18" charset="0"/>
                <a:cs typeface="Times New Roman" panose="02020603050405020304" pitchFamily="18" charset="0"/>
              </a:rPr>
              <a:t>FY2020-2021 </a:t>
            </a:r>
          </a:p>
          <a:p>
            <a:pPr algn="ctr">
              <a:defRPr/>
            </a:pPr>
            <a:r>
              <a:rPr lang="en-US" b="1" dirty="0">
                <a:solidFill>
                  <a:schemeClr val="tx1"/>
                </a:solidFill>
                <a:latin typeface="Times New Roman" panose="02020603050405020304" pitchFamily="18" charset="0"/>
                <a:cs typeface="Times New Roman" panose="02020603050405020304" pitchFamily="18" charset="0"/>
              </a:rPr>
              <a:t>Grant Sources (Revenues)</a:t>
            </a:r>
            <a:endParaRPr lang="en-US"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pic>
        <p:nvPicPr>
          <p:cNvPr id="2560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AE9F11B-D3A4-48DA-8F1C-4E9BB5459B8D}" type="slidenum">
              <a:rPr lang="en-US" altLang="en-US" smtClean="0"/>
              <a:pPr>
                <a:defRPr/>
              </a:pPr>
              <a:t>16</a:t>
            </a:fld>
            <a:endParaRPr lang="en-US" altLang="en-US" dirty="0"/>
          </a:p>
        </p:txBody>
      </p:sp>
      <p:sp>
        <p:nvSpPr>
          <p:cNvPr id="6" name="TextBox 5"/>
          <p:cNvSpPr txBox="1"/>
          <p:nvPr/>
        </p:nvSpPr>
        <p:spPr>
          <a:xfrm>
            <a:off x="436418" y="795591"/>
            <a:ext cx="1882247" cy="246221"/>
          </a:xfrm>
          <a:prstGeom prst="rect">
            <a:avLst/>
          </a:prstGeom>
          <a:noFill/>
        </p:spPr>
        <p:txBody>
          <a:bodyPr wrap="none" rtlCol="0">
            <a:spAutoFit/>
          </a:bodyPr>
          <a:lstStyle/>
          <a:p>
            <a:r>
              <a:rPr lang="en-US" sz="1000" i="1" dirty="0"/>
              <a:t>See explanatory notes next page</a:t>
            </a:r>
          </a:p>
        </p:txBody>
      </p:sp>
      <p:cxnSp>
        <p:nvCxnSpPr>
          <p:cNvPr id="10" name="Straight Arrow Connector 9"/>
          <p:cNvCxnSpPr/>
          <p:nvPr/>
        </p:nvCxnSpPr>
        <p:spPr>
          <a:xfrm>
            <a:off x="2318665" y="915230"/>
            <a:ext cx="6739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F6122B8-4492-BF4B-9038-591B7CFFAB07}"/>
              </a:ext>
            </a:extLst>
          </p:cNvPr>
          <p:cNvPicPr>
            <a:picLocks noChangeAspect="1"/>
          </p:cNvPicPr>
          <p:nvPr/>
        </p:nvPicPr>
        <p:blipFill>
          <a:blip r:embed="rId4"/>
          <a:stretch>
            <a:fillRect/>
          </a:stretch>
        </p:blipFill>
        <p:spPr>
          <a:xfrm>
            <a:off x="767037" y="822578"/>
            <a:ext cx="7986437" cy="4470093"/>
          </a:xfrm>
          <a:prstGeom prst="rect">
            <a:avLst/>
          </a:prstGeom>
        </p:spPr>
      </p:pic>
    </p:spTree>
    <p:extLst>
      <p:ext uri="{BB962C8B-B14F-4D97-AF65-F5344CB8AC3E}">
        <p14:creationId xmlns:p14="http://schemas.microsoft.com/office/powerpoint/2010/main" val="1718991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17</a:t>
            </a:fld>
            <a:endParaRPr lang="en-US" altLang="en-US" dirty="0"/>
          </a:p>
        </p:txBody>
      </p:sp>
      <p:sp>
        <p:nvSpPr>
          <p:cNvPr id="6" name="TextBox 5"/>
          <p:cNvSpPr txBox="1"/>
          <p:nvPr/>
        </p:nvSpPr>
        <p:spPr>
          <a:xfrm>
            <a:off x="789709" y="893618"/>
            <a:ext cx="7971534" cy="4247317"/>
          </a:xfrm>
          <a:prstGeom prst="rect">
            <a:avLst/>
          </a:prstGeom>
          <a:noFill/>
        </p:spPr>
        <p:txBody>
          <a:bodyPr wrap="square" rtlCol="0">
            <a:spAutoFit/>
          </a:bodyPr>
          <a:lstStyle/>
          <a:p>
            <a:r>
              <a:rPr lang="en-US" dirty="0">
                <a:solidFill>
                  <a:srgbClr val="002060"/>
                </a:solidFill>
                <a:latin typeface="Times New Roman" panose="02020603050405020304" pitchFamily="18" charset="0"/>
                <a:cs typeface="Times New Roman" panose="02020603050405020304" pitchFamily="18" charset="0"/>
              </a:rPr>
              <a:t>How to read the new grant revenue exhibit (letters refer to column letters on the prior page):</a:t>
            </a:r>
          </a:p>
          <a:p>
            <a:pPr marL="747713" indent="-747713"/>
            <a:r>
              <a:rPr lang="en-US" dirty="0">
                <a:latin typeface="Times New Roman" panose="02020603050405020304" pitchFamily="18" charset="0"/>
                <a:cs typeface="Times New Roman" panose="02020603050405020304" pitchFamily="18" charset="0"/>
              </a:rPr>
              <a:t>A	The total amount we were awarded for the grant in 2019-20</a:t>
            </a:r>
          </a:p>
          <a:p>
            <a:pPr marL="747713" indent="-747713"/>
            <a:r>
              <a:rPr lang="en-US" dirty="0">
                <a:latin typeface="Times New Roman" panose="02020603050405020304" pitchFamily="18" charset="0"/>
                <a:cs typeface="Times New Roman" panose="02020603050405020304" pitchFamily="18" charset="0"/>
              </a:rPr>
              <a:t>B	Because of Covid-19, we are permitted to unexpended money in some grants in 2020-21. It ‘carries over’ to the next fiscal year.</a:t>
            </a:r>
          </a:p>
          <a:p>
            <a:pPr marL="747713" indent="-747713"/>
            <a:r>
              <a:rPr lang="en-US" dirty="0">
                <a:latin typeface="Times New Roman" panose="02020603050405020304" pitchFamily="18" charset="0"/>
                <a:cs typeface="Times New Roman" panose="02020603050405020304" pitchFamily="18" charset="0"/>
              </a:rPr>
              <a:t>C	This is new funding we were awarded in 2020-21.</a:t>
            </a:r>
          </a:p>
          <a:p>
            <a:pPr marL="747713" indent="-747713"/>
            <a:r>
              <a:rPr lang="en-US" dirty="0">
                <a:latin typeface="Times New Roman" panose="02020603050405020304" pitchFamily="18" charset="0"/>
                <a:cs typeface="Times New Roman" panose="02020603050405020304" pitchFamily="18" charset="0"/>
              </a:rPr>
              <a:t>D	Funding we haven’t received yet, but expect to receive.</a:t>
            </a:r>
          </a:p>
          <a:p>
            <a:pPr marL="747713" indent="-747713"/>
            <a:r>
              <a:rPr lang="en-US" dirty="0">
                <a:latin typeface="Times New Roman" panose="02020603050405020304" pitchFamily="18" charset="0"/>
                <a:cs typeface="Times New Roman" panose="02020603050405020304" pitchFamily="18" charset="0"/>
              </a:rPr>
              <a:t>E	C+D. The total new money we’ll receive for the grant this year.</a:t>
            </a:r>
          </a:p>
          <a:p>
            <a:pPr marL="747713" indent="-747713"/>
            <a:r>
              <a:rPr lang="en-US" dirty="0">
                <a:latin typeface="Times New Roman" panose="02020603050405020304" pitchFamily="18" charset="0"/>
                <a:cs typeface="Times New Roman" panose="02020603050405020304" pitchFamily="18" charset="0"/>
              </a:rPr>
              <a:t>F	B+E. The sum of the carryover funds and the new money. This is what’s available to spend in 2020-21.</a:t>
            </a:r>
          </a:p>
          <a:p>
            <a:pPr marL="747713" indent="-747713"/>
            <a:r>
              <a:rPr lang="en-US" dirty="0">
                <a:latin typeface="Times New Roman" panose="02020603050405020304" pitchFamily="18" charset="0"/>
                <a:cs typeface="Times New Roman" panose="02020603050405020304" pitchFamily="18" charset="0"/>
              </a:rPr>
              <a:t>G	E-A. This measures the change in new money only, and excludes the effect of the carryover.</a:t>
            </a:r>
          </a:p>
          <a:p>
            <a:pPr marL="747713" indent="-747713"/>
            <a:r>
              <a:rPr lang="en-US" dirty="0">
                <a:latin typeface="Times New Roman" panose="02020603050405020304" pitchFamily="18" charset="0"/>
                <a:cs typeface="Times New Roman" panose="02020603050405020304" pitchFamily="18" charset="0"/>
              </a:rPr>
              <a:t>H	G/A. Calculates, on a percentage basis, the change in the new money year over year.</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7482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22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910"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14400" y="985909"/>
            <a:ext cx="7334250" cy="44485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t"/>
          <a:lstStyle/>
          <a:p>
            <a:pPr>
              <a:defRPr/>
            </a:pPr>
            <a:r>
              <a:rPr lang="en-US" sz="2000" dirty="0">
                <a:solidFill>
                  <a:schemeClr val="tx1"/>
                </a:solidFill>
                <a:latin typeface="Times New Roman" panose="02020603050405020304" pitchFamily="18" charset="0"/>
                <a:cs typeface="Times New Roman" panose="02020603050405020304" pitchFamily="18" charset="0"/>
              </a:rPr>
              <a:t>Notes:</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Encouraging Principals and other administrators to make sure their grants are fully expended.</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Final revisions on all grants submitted to State mid-May.</a:t>
            </a: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18</a:t>
            </a:fld>
            <a:endParaRPr lang="en-US" altLang="en-US" dirty="0"/>
          </a:p>
        </p:txBody>
      </p:sp>
    </p:spTree>
    <p:extLst>
      <p:ext uri="{BB962C8B-B14F-4D97-AF65-F5344CB8AC3E}">
        <p14:creationId xmlns:p14="http://schemas.microsoft.com/office/powerpoint/2010/main" val="2114062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AE9F11B-D3A4-48DA-8F1C-4E9BB5459B8D}" type="slidenum">
              <a:rPr lang="en-US" altLang="en-US" smtClean="0"/>
              <a:pPr>
                <a:defRPr/>
              </a:pPr>
              <a:t>19</a:t>
            </a:fld>
            <a:endParaRPr lang="en-US" altLang="en-US" dirty="0"/>
          </a:p>
        </p:txBody>
      </p:sp>
      <p:pic>
        <p:nvPicPr>
          <p:cNvPr id="5" name="Picture 4">
            <a:extLst>
              <a:ext uri="{FF2B5EF4-FFF2-40B4-BE49-F238E27FC236}">
                <a16:creationId xmlns:a16="http://schemas.microsoft.com/office/drawing/2014/main" id="{2655810F-BE82-D640-A59A-BD895D6B2F8E}"/>
              </a:ext>
            </a:extLst>
          </p:cNvPr>
          <p:cNvPicPr>
            <a:picLocks noChangeAspect="1"/>
          </p:cNvPicPr>
          <p:nvPr/>
        </p:nvPicPr>
        <p:blipFill>
          <a:blip r:embed="rId3"/>
          <a:stretch>
            <a:fillRect/>
          </a:stretch>
        </p:blipFill>
        <p:spPr>
          <a:xfrm>
            <a:off x="1331243" y="274443"/>
            <a:ext cx="6898357" cy="5268912"/>
          </a:xfrm>
          <a:prstGeom prst="rect">
            <a:avLst/>
          </a:prstGeom>
        </p:spPr>
      </p:pic>
    </p:spTree>
    <p:extLst>
      <p:ext uri="{BB962C8B-B14F-4D97-AF65-F5344CB8AC3E}">
        <p14:creationId xmlns:p14="http://schemas.microsoft.com/office/powerpoint/2010/main" val="139898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99192" y="446088"/>
            <a:ext cx="7777163" cy="39618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b="1" dirty="0">
                <a:solidFill>
                  <a:schemeClr val="tx1"/>
                </a:solidFill>
                <a:latin typeface="Times New Roman" panose="02020603050405020304" pitchFamily="18" charset="0"/>
                <a:cs typeface="Times New Roman" panose="02020603050405020304" pitchFamily="18" charset="0"/>
              </a:rPr>
              <a:t>Current Full-Year Forecast </a:t>
            </a:r>
          </a:p>
          <a:p>
            <a:pPr algn="ctr">
              <a:defRPr/>
            </a:pPr>
            <a:r>
              <a:rPr lang="en-US" sz="3200" b="1" dirty="0">
                <a:solidFill>
                  <a:schemeClr val="tx1"/>
                </a:solidFill>
                <a:latin typeface="Times New Roman" panose="02020603050405020304" pitchFamily="18" charset="0"/>
                <a:cs typeface="Times New Roman" panose="02020603050405020304" pitchFamily="18" charset="0"/>
              </a:rPr>
              <a:t>for Fiscal 2020-2021</a:t>
            </a: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2</a:t>
            </a:fld>
            <a:endParaRPr lang="en-US" altLang="en-US" dirty="0"/>
          </a:p>
        </p:txBody>
      </p:sp>
    </p:spTree>
    <p:extLst>
      <p:ext uri="{BB962C8B-B14F-4D97-AF65-F5344CB8AC3E}">
        <p14:creationId xmlns:p14="http://schemas.microsoft.com/office/powerpoint/2010/main" val="121113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039812" y="446088"/>
            <a:ext cx="7248525" cy="7256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Fiscal Year 2020-21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Grant Funds (Special Funds) Expenditures </a:t>
            </a:r>
            <a:endParaRPr kumimoji="0" lang="en-US" sz="1800" b="1" i="0" u="none" strike="noStrike" kern="1200" cap="none" spc="0" normalizeH="0" baseline="0" noProof="0" dirty="0">
              <a:ln>
                <a:noFill/>
              </a:ln>
              <a:solidFill>
                <a:srgbClr val="44546A">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20</a:t>
            </a:fld>
            <a:endParaRPr lang="en-US" altLang="en-US" dirty="0"/>
          </a:p>
        </p:txBody>
      </p:sp>
      <p:pic>
        <p:nvPicPr>
          <p:cNvPr id="4" name="Picture 3">
            <a:extLst>
              <a:ext uri="{FF2B5EF4-FFF2-40B4-BE49-F238E27FC236}">
                <a16:creationId xmlns:a16="http://schemas.microsoft.com/office/drawing/2014/main" id="{25DA080D-159A-2D48-A240-615CF027C8E4}"/>
              </a:ext>
            </a:extLst>
          </p:cNvPr>
          <p:cNvPicPr>
            <a:picLocks noChangeAspect="1"/>
          </p:cNvPicPr>
          <p:nvPr/>
        </p:nvPicPr>
        <p:blipFill>
          <a:blip r:embed="rId4"/>
          <a:stretch>
            <a:fillRect/>
          </a:stretch>
        </p:blipFill>
        <p:spPr>
          <a:xfrm>
            <a:off x="1067124" y="1500347"/>
            <a:ext cx="7009751" cy="3399579"/>
          </a:xfrm>
          <a:prstGeom prst="rect">
            <a:avLst/>
          </a:prstGeom>
        </p:spPr>
      </p:pic>
    </p:spTree>
    <p:extLst>
      <p:ext uri="{BB962C8B-B14F-4D97-AF65-F5344CB8AC3E}">
        <p14:creationId xmlns:p14="http://schemas.microsoft.com/office/powerpoint/2010/main" val="1692868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139964"/>
            <a:ext cx="10604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75460" y="321481"/>
            <a:ext cx="5509260" cy="369332"/>
          </a:xfrm>
          <a:prstGeom prst="rect">
            <a:avLst/>
          </a:prstGeom>
          <a:noFill/>
        </p:spPr>
        <p:txBody>
          <a:bodyPr wrap="square" rtlCol="0">
            <a:spAutoFit/>
          </a:bodyPr>
          <a:lstStyle/>
          <a:p>
            <a:pPr algn="ctr"/>
            <a:r>
              <a:rPr lang="en-US" b="1" dirty="0"/>
              <a:t>2020-21 GRANT FUNDED EXPENDITURES BY CATEGORY</a:t>
            </a:r>
          </a:p>
        </p:txBody>
      </p:sp>
      <p:sp>
        <p:nvSpPr>
          <p:cNvPr id="2" name="Slide Number Placeholder 1"/>
          <p:cNvSpPr>
            <a:spLocks noGrp="1"/>
          </p:cNvSpPr>
          <p:nvPr>
            <p:ph type="sldNum" sz="quarter" idx="12"/>
          </p:nvPr>
        </p:nvSpPr>
        <p:spPr/>
        <p:txBody>
          <a:bodyPr/>
          <a:lstStyle/>
          <a:p>
            <a:pPr>
              <a:defRPr/>
            </a:pPr>
            <a:fld id="{AAE9F11B-D3A4-48DA-8F1C-4E9BB5459B8D}" type="slidenum">
              <a:rPr lang="en-US" altLang="en-US" smtClean="0"/>
              <a:pPr>
                <a:defRPr/>
              </a:pPr>
              <a:t>21</a:t>
            </a:fld>
            <a:endParaRPr lang="en-US" altLang="en-US" dirty="0"/>
          </a:p>
        </p:txBody>
      </p:sp>
      <p:pic>
        <p:nvPicPr>
          <p:cNvPr id="4" name="Picture 3">
            <a:extLst>
              <a:ext uri="{FF2B5EF4-FFF2-40B4-BE49-F238E27FC236}">
                <a16:creationId xmlns:a16="http://schemas.microsoft.com/office/drawing/2014/main" id="{D2EA975C-0648-FC4C-8FAF-5D166AA0AC3C}"/>
              </a:ext>
            </a:extLst>
          </p:cNvPr>
          <p:cNvPicPr>
            <a:picLocks noChangeAspect="1"/>
          </p:cNvPicPr>
          <p:nvPr/>
        </p:nvPicPr>
        <p:blipFill>
          <a:blip r:embed="rId3"/>
          <a:stretch>
            <a:fillRect/>
          </a:stretch>
        </p:blipFill>
        <p:spPr>
          <a:xfrm>
            <a:off x="1423685" y="374490"/>
            <a:ext cx="6782765" cy="5137310"/>
          </a:xfrm>
          <a:prstGeom prst="rect">
            <a:avLst/>
          </a:prstGeom>
        </p:spPr>
      </p:pic>
    </p:spTree>
    <p:extLst>
      <p:ext uri="{BB962C8B-B14F-4D97-AF65-F5344CB8AC3E}">
        <p14:creationId xmlns:p14="http://schemas.microsoft.com/office/powerpoint/2010/main" val="321305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5296958"/>
            <a:ext cx="2057400" cy="304271"/>
          </a:xfrm>
        </p:spPr>
        <p:txBody>
          <a:bodyPr vert="horz" lIns="91440" tIns="45720" rIns="91440" bIns="45720" rtlCol="0" anchor="ctr">
            <a:normAutofit/>
          </a:bodyPr>
          <a:lstStyle/>
          <a:p>
            <a:pPr>
              <a:spcAft>
                <a:spcPts val="600"/>
              </a:spcAft>
              <a:defRPr/>
            </a:pPr>
            <a:fld id="{AAE9F11B-D3A4-48DA-8F1C-4E9BB5459B8D}" type="slidenum">
              <a:rPr lang="en-US" altLang="en-US" sz="1200" smtClean="0"/>
              <a:pPr>
                <a:spcAft>
                  <a:spcPts val="600"/>
                </a:spcAft>
                <a:defRPr/>
              </a:pPr>
              <a:t>3</a:t>
            </a:fld>
            <a:endParaRPr lang="en-US" altLang="en-US" sz="1200" dirty="0"/>
          </a:p>
        </p:txBody>
      </p:sp>
      <p:pic>
        <p:nvPicPr>
          <p:cNvPr id="6" name="Picture 5" descr="A picture containing food&#10;&#10;Description automatically generated"/>
          <p:cNvPicPr>
            <a:picLocks noChangeAspect="1"/>
          </p:cNvPicPr>
          <p:nvPr/>
        </p:nvPicPr>
        <p:blipFill>
          <a:blip r:embed="rId2"/>
          <a:stretch>
            <a:fillRect/>
          </a:stretch>
        </p:blipFill>
        <p:spPr>
          <a:xfrm>
            <a:off x="348344" y="189178"/>
            <a:ext cx="1060796" cy="329213"/>
          </a:xfrm>
          <a:prstGeom prst="rect">
            <a:avLst/>
          </a:prstGeom>
        </p:spPr>
      </p:pic>
      <p:pic>
        <p:nvPicPr>
          <p:cNvPr id="3" name="Picture 2">
            <a:extLst>
              <a:ext uri="{FF2B5EF4-FFF2-40B4-BE49-F238E27FC236}">
                <a16:creationId xmlns:a16="http://schemas.microsoft.com/office/drawing/2014/main" id="{85E9FAE6-685D-F14C-BD29-F0E095876C03}"/>
              </a:ext>
            </a:extLst>
          </p:cNvPr>
          <p:cNvPicPr>
            <a:picLocks noChangeAspect="1"/>
          </p:cNvPicPr>
          <p:nvPr/>
        </p:nvPicPr>
        <p:blipFill>
          <a:blip r:embed="rId3"/>
          <a:stretch>
            <a:fillRect/>
          </a:stretch>
        </p:blipFill>
        <p:spPr>
          <a:xfrm>
            <a:off x="528637" y="694083"/>
            <a:ext cx="8086725" cy="3925686"/>
          </a:xfrm>
          <a:prstGeom prst="rect">
            <a:avLst/>
          </a:prstGeom>
        </p:spPr>
      </p:pic>
    </p:spTree>
    <p:extLst>
      <p:ext uri="{BB962C8B-B14F-4D97-AF65-F5344CB8AC3E}">
        <p14:creationId xmlns:p14="http://schemas.microsoft.com/office/powerpoint/2010/main" val="145664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5296958"/>
            <a:ext cx="2057400" cy="304271"/>
          </a:xfrm>
        </p:spPr>
        <p:txBody>
          <a:bodyPr vert="horz" lIns="91440" tIns="45720" rIns="91440" bIns="45720" rtlCol="0" anchor="ctr">
            <a:normAutofit/>
          </a:bodyPr>
          <a:lstStyle/>
          <a:p>
            <a:pPr>
              <a:spcAft>
                <a:spcPts val="600"/>
              </a:spcAft>
              <a:defRPr/>
            </a:pPr>
            <a:fld id="{AAE9F11B-D3A4-48DA-8F1C-4E9BB5459B8D}" type="slidenum">
              <a:rPr lang="en-US" altLang="en-US" sz="1200" smtClean="0"/>
              <a:pPr>
                <a:spcAft>
                  <a:spcPts val="600"/>
                </a:spcAft>
                <a:defRPr/>
              </a:pPr>
              <a:t>4</a:t>
            </a:fld>
            <a:endParaRPr lang="en-US" altLang="en-US" sz="1200" dirty="0"/>
          </a:p>
        </p:txBody>
      </p:sp>
      <p:pic>
        <p:nvPicPr>
          <p:cNvPr id="6" name="Picture 5" descr="A picture containing food&#10;&#10;Description automatically generated"/>
          <p:cNvPicPr>
            <a:picLocks noChangeAspect="1"/>
          </p:cNvPicPr>
          <p:nvPr/>
        </p:nvPicPr>
        <p:blipFill>
          <a:blip r:embed="rId2"/>
          <a:stretch>
            <a:fillRect/>
          </a:stretch>
        </p:blipFill>
        <p:spPr>
          <a:xfrm>
            <a:off x="348344" y="189178"/>
            <a:ext cx="1060796" cy="329213"/>
          </a:xfrm>
          <a:prstGeom prst="rect">
            <a:avLst/>
          </a:prstGeom>
        </p:spPr>
      </p:pic>
      <p:pic>
        <p:nvPicPr>
          <p:cNvPr id="3" name="Picture 2">
            <a:extLst>
              <a:ext uri="{FF2B5EF4-FFF2-40B4-BE49-F238E27FC236}">
                <a16:creationId xmlns:a16="http://schemas.microsoft.com/office/drawing/2014/main" id="{26F1D34F-2282-5048-92A3-01402B8BB806}"/>
              </a:ext>
            </a:extLst>
          </p:cNvPr>
          <p:cNvPicPr>
            <a:picLocks noChangeAspect="1"/>
          </p:cNvPicPr>
          <p:nvPr/>
        </p:nvPicPr>
        <p:blipFill>
          <a:blip r:embed="rId3"/>
          <a:stretch>
            <a:fillRect/>
          </a:stretch>
        </p:blipFill>
        <p:spPr>
          <a:xfrm>
            <a:off x="395287" y="1136829"/>
            <a:ext cx="8353425" cy="3695872"/>
          </a:xfrm>
          <a:prstGeom prst="rect">
            <a:avLst/>
          </a:prstGeom>
        </p:spPr>
      </p:pic>
    </p:spTree>
    <p:extLst>
      <p:ext uri="{BB962C8B-B14F-4D97-AF65-F5344CB8AC3E}">
        <p14:creationId xmlns:p14="http://schemas.microsoft.com/office/powerpoint/2010/main" val="392960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22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910"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04875" y="864526"/>
            <a:ext cx="7334250" cy="40122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t"/>
          <a:lstStyle/>
          <a:p>
            <a:pPr>
              <a:defRPr/>
            </a:pPr>
            <a:r>
              <a:rPr lang="en-US" sz="2000" dirty="0">
                <a:solidFill>
                  <a:schemeClr val="tx1"/>
                </a:solidFill>
                <a:latin typeface="Times New Roman" panose="02020603050405020304" pitchFamily="18" charset="0"/>
                <a:cs typeface="Times New Roman" panose="02020603050405020304" pitchFamily="18" charset="0"/>
              </a:rPr>
              <a:t>The overall projection deteriorated by about $390,000 compared with the prior projection in March. Several factors affected the change:</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Higher than expected Special Education tuition costs.</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Less favorable utility expenses as buildings have fully reopened.</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Lower than expected other contractual services, including print services, outsourced custodial and legal.</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Higher certified salaries, offset in part by lower substitute costs.</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Increased part time costs as the schools have returned to 4 day/week in-person instruction.</a:t>
            </a:r>
          </a:p>
          <a:p>
            <a:pPr marL="342900" indent="-342900">
              <a:buFont typeface="Arial" panose="020B0604020202020204" pitchFamily="34" charset="0"/>
              <a:buChar char="•"/>
              <a:defRPr/>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5</a:t>
            </a:fld>
            <a:endParaRPr lang="en-US" altLang="en-US" dirty="0"/>
          </a:p>
        </p:txBody>
      </p:sp>
    </p:spTree>
    <p:extLst>
      <p:ext uri="{BB962C8B-B14F-4D97-AF65-F5344CB8AC3E}">
        <p14:creationId xmlns:p14="http://schemas.microsoft.com/office/powerpoint/2010/main" val="3759167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99192" y="446088"/>
            <a:ext cx="7777163" cy="39618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b="1" dirty="0">
                <a:solidFill>
                  <a:schemeClr val="tx1"/>
                </a:solidFill>
                <a:latin typeface="Times New Roman" panose="02020603050405020304" pitchFamily="18" charset="0"/>
                <a:cs typeface="Times New Roman" panose="02020603050405020304" pitchFamily="18" charset="0"/>
              </a:rPr>
              <a:t>April Fiscal Results</a:t>
            </a: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6</a:t>
            </a:fld>
            <a:endParaRPr lang="en-US" altLang="en-US" dirty="0"/>
          </a:p>
        </p:txBody>
      </p:sp>
    </p:spTree>
    <p:extLst>
      <p:ext uri="{BB962C8B-B14F-4D97-AF65-F5344CB8AC3E}">
        <p14:creationId xmlns:p14="http://schemas.microsoft.com/office/powerpoint/2010/main" val="308677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22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910"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14400" y="1547018"/>
            <a:ext cx="7334250" cy="315833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t"/>
          <a:lstStyle/>
          <a:p>
            <a:pPr marL="342900" indent="-342900">
              <a:buFont typeface="Arial" panose="020B0604020202020204"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Total expenditures through 4/30/21 are $180.2 million.</a:t>
            </a:r>
          </a:p>
          <a:p>
            <a:pPr marL="342900" indent="-342900">
              <a:buFont typeface="Arial" panose="020B0604020202020204" pitchFamily="34" charset="0"/>
              <a:buChar char="•"/>
              <a:defRPr/>
            </a:pP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General Fund expenditures incurred through 4/30/21 are $131.1 million or 69.3% of the adopted budget.</a:t>
            </a:r>
          </a:p>
          <a:p>
            <a:pPr marL="342900" indent="-342900">
              <a:buFont typeface="Arial" panose="020B0604020202020204" pitchFamily="34" charset="0"/>
              <a:buChar char="•"/>
              <a:defRPr/>
            </a:pP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Grant expenditures incurred through 4/30/21 are $49.1 million or 54.3% of the expected grant revenue.</a:t>
            </a: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7</a:t>
            </a:fld>
            <a:endParaRPr lang="en-US" altLang="en-US" dirty="0"/>
          </a:p>
        </p:txBody>
      </p:sp>
    </p:spTree>
    <p:extLst>
      <p:ext uri="{BB962C8B-B14F-4D97-AF65-F5344CB8AC3E}">
        <p14:creationId xmlns:p14="http://schemas.microsoft.com/office/powerpoint/2010/main" val="252500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8344" y="189178"/>
            <a:ext cx="1060796" cy="329213"/>
          </a:xfrm>
          <a:prstGeom prst="rect">
            <a:avLst/>
          </a:prstGeom>
        </p:spPr>
      </p:pic>
      <p:sp>
        <p:nvSpPr>
          <p:cNvPr id="2" name="Slide Number Placeholder 1"/>
          <p:cNvSpPr>
            <a:spLocks noGrp="1"/>
          </p:cNvSpPr>
          <p:nvPr>
            <p:ph type="sldNum" sz="quarter" idx="12"/>
          </p:nvPr>
        </p:nvSpPr>
        <p:spPr/>
        <p:txBody>
          <a:bodyPr/>
          <a:lstStyle/>
          <a:p>
            <a:pPr>
              <a:defRPr/>
            </a:pPr>
            <a:fld id="{AAE9F11B-D3A4-48DA-8F1C-4E9BB5459B8D}" type="slidenum">
              <a:rPr lang="en-US" altLang="en-US" smtClean="0"/>
              <a:pPr>
                <a:defRPr/>
              </a:pPr>
              <a:t>8</a:t>
            </a:fld>
            <a:endParaRPr lang="en-US" altLang="en-US" dirty="0"/>
          </a:p>
        </p:txBody>
      </p:sp>
      <p:sp>
        <p:nvSpPr>
          <p:cNvPr id="3" name="TextBox 2">
            <a:extLst>
              <a:ext uri="{FF2B5EF4-FFF2-40B4-BE49-F238E27FC236}">
                <a16:creationId xmlns:a16="http://schemas.microsoft.com/office/drawing/2014/main" id="{DC93952E-3E80-AC47-B99A-214758B9D6F5}"/>
              </a:ext>
            </a:extLst>
          </p:cNvPr>
          <p:cNvSpPr txBox="1"/>
          <p:nvPr/>
        </p:nvSpPr>
        <p:spPr>
          <a:xfrm>
            <a:off x="1863587" y="518391"/>
            <a:ext cx="5416826"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Fiscal Year 2020-2021</a:t>
            </a:r>
          </a:p>
          <a:p>
            <a:pPr algn="ctr"/>
            <a:r>
              <a:rPr lang="en-US" sz="1600" b="1" dirty="0">
                <a:latin typeface="Times New Roman" panose="02020603050405020304" pitchFamily="18" charset="0"/>
                <a:cs typeface="Times New Roman" panose="02020603050405020304" pitchFamily="18" charset="0"/>
              </a:rPr>
              <a:t>Expenditures (Unaudited) as of April 30, 2021</a:t>
            </a:r>
          </a:p>
        </p:txBody>
      </p:sp>
      <p:pic>
        <p:nvPicPr>
          <p:cNvPr id="5" name="Picture 4">
            <a:extLst>
              <a:ext uri="{FF2B5EF4-FFF2-40B4-BE49-F238E27FC236}">
                <a16:creationId xmlns:a16="http://schemas.microsoft.com/office/drawing/2014/main" id="{84C7FD80-6200-6C4E-BBF6-36D84F21D286}"/>
              </a:ext>
            </a:extLst>
          </p:cNvPr>
          <p:cNvPicPr>
            <a:picLocks noChangeAspect="1"/>
          </p:cNvPicPr>
          <p:nvPr/>
        </p:nvPicPr>
        <p:blipFill>
          <a:blip r:embed="rId3"/>
          <a:stretch>
            <a:fillRect/>
          </a:stretch>
        </p:blipFill>
        <p:spPr>
          <a:xfrm>
            <a:off x="878742" y="1530890"/>
            <a:ext cx="3583030" cy="2653219"/>
          </a:xfrm>
          <a:prstGeom prst="rect">
            <a:avLst/>
          </a:prstGeom>
        </p:spPr>
      </p:pic>
      <p:pic>
        <p:nvPicPr>
          <p:cNvPr id="7" name="Picture 6">
            <a:extLst>
              <a:ext uri="{FF2B5EF4-FFF2-40B4-BE49-F238E27FC236}">
                <a16:creationId xmlns:a16="http://schemas.microsoft.com/office/drawing/2014/main" id="{A5151F7C-4D1C-AA4A-8D48-F6CE8E6B8559}"/>
              </a:ext>
            </a:extLst>
          </p:cNvPr>
          <p:cNvPicPr>
            <a:picLocks noChangeAspect="1"/>
          </p:cNvPicPr>
          <p:nvPr/>
        </p:nvPicPr>
        <p:blipFill>
          <a:blip r:embed="rId4"/>
          <a:stretch>
            <a:fillRect/>
          </a:stretch>
        </p:blipFill>
        <p:spPr>
          <a:xfrm>
            <a:off x="4572000" y="2269337"/>
            <a:ext cx="3838213" cy="1861451"/>
          </a:xfrm>
          <a:prstGeom prst="rect">
            <a:avLst/>
          </a:prstGeom>
        </p:spPr>
      </p:pic>
      <p:sp>
        <p:nvSpPr>
          <p:cNvPr id="8" name="Rectangle 7">
            <a:extLst>
              <a:ext uri="{FF2B5EF4-FFF2-40B4-BE49-F238E27FC236}">
                <a16:creationId xmlns:a16="http://schemas.microsoft.com/office/drawing/2014/main" id="{C298AE2D-5640-2746-854F-6502A0E4E31E}"/>
              </a:ext>
            </a:extLst>
          </p:cNvPr>
          <p:cNvSpPr/>
          <p:nvPr/>
        </p:nvSpPr>
        <p:spPr>
          <a:xfrm>
            <a:off x="4799013" y="1543691"/>
            <a:ext cx="3716337" cy="7256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Fiscal Year 2020-21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Grant Funds (Special Funds) Expenditures </a:t>
            </a:r>
            <a:endParaRPr kumimoji="0" lang="en-US" sz="1000" b="1" i="0" u="none" strike="noStrike" kern="1200" cap="none" spc="0" normalizeH="0" baseline="0" noProof="0" dirty="0">
              <a:ln>
                <a:noFill/>
              </a:ln>
              <a:solidFill>
                <a:srgbClr val="44546A">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9474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99192" y="446088"/>
            <a:ext cx="7777163" cy="39618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b="1" dirty="0">
                <a:solidFill>
                  <a:schemeClr val="tx1"/>
                </a:solidFill>
                <a:latin typeface="Times New Roman" panose="02020603050405020304" pitchFamily="18" charset="0"/>
                <a:cs typeface="Times New Roman" panose="02020603050405020304" pitchFamily="18" charset="0"/>
              </a:rPr>
              <a:t>General Fund Details</a:t>
            </a: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9</a:t>
            </a:fld>
            <a:endParaRPr lang="en-US" altLang="en-US" dirty="0"/>
          </a:p>
        </p:txBody>
      </p:sp>
    </p:spTree>
    <p:extLst>
      <p:ext uri="{BB962C8B-B14F-4D97-AF65-F5344CB8AC3E}">
        <p14:creationId xmlns:p14="http://schemas.microsoft.com/office/powerpoint/2010/main" val="2627490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2615</TotalTime>
  <Words>508</Words>
  <Application>Microsoft Macintosh PowerPoint</Application>
  <PresentationFormat>On-screen Show (16:10)</PresentationFormat>
  <Paragraphs>82</Paragraphs>
  <Slides>21</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Goudy Old Style</vt:lpstr>
      <vt:lpstr>News Gothic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 Phillip</dc:creator>
  <cp:lastModifiedBy>Penn, Phillip</cp:lastModifiedBy>
  <cp:revision>155</cp:revision>
  <cp:lastPrinted>2021-05-14T18:45:32Z</cp:lastPrinted>
  <dcterms:created xsi:type="dcterms:W3CDTF">2020-01-16T09:42:05Z</dcterms:created>
  <dcterms:modified xsi:type="dcterms:W3CDTF">2021-05-14T18:45:47Z</dcterms:modified>
</cp:coreProperties>
</file>